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2"/>
  </p:notesMasterIdLst>
  <p:sldIdLst>
    <p:sldId id="261" r:id="rId2"/>
    <p:sldId id="483" r:id="rId3"/>
    <p:sldId id="278" r:id="rId4"/>
    <p:sldId id="443" r:id="rId5"/>
    <p:sldId id="473" r:id="rId6"/>
    <p:sldId id="484" r:id="rId7"/>
    <p:sldId id="485" r:id="rId8"/>
    <p:sldId id="486" r:id="rId9"/>
    <p:sldId id="487" r:id="rId10"/>
    <p:sldId id="492" r:id="rId11"/>
    <p:sldId id="493" r:id="rId12"/>
    <p:sldId id="494" r:id="rId13"/>
    <p:sldId id="495" r:id="rId14"/>
    <p:sldId id="496" r:id="rId15"/>
    <p:sldId id="502" r:id="rId16"/>
    <p:sldId id="497" r:id="rId17"/>
    <p:sldId id="498" r:id="rId18"/>
    <p:sldId id="489" r:id="rId19"/>
    <p:sldId id="500" r:id="rId20"/>
    <p:sldId id="501" r:id="rId21"/>
    <p:sldId id="488" r:id="rId22"/>
    <p:sldId id="499" r:id="rId23"/>
    <p:sldId id="490" r:id="rId24"/>
    <p:sldId id="491" r:id="rId25"/>
    <p:sldId id="504" r:id="rId26"/>
    <p:sldId id="505" r:id="rId27"/>
    <p:sldId id="506" r:id="rId28"/>
    <p:sldId id="507" r:id="rId29"/>
    <p:sldId id="510" r:id="rId30"/>
    <p:sldId id="508" r:id="rId31"/>
    <p:sldId id="509" r:id="rId32"/>
    <p:sldId id="503" r:id="rId33"/>
    <p:sldId id="511" r:id="rId34"/>
    <p:sldId id="512" r:id="rId35"/>
    <p:sldId id="513" r:id="rId36"/>
    <p:sldId id="514" r:id="rId37"/>
    <p:sldId id="515" r:id="rId38"/>
    <p:sldId id="516" r:id="rId39"/>
    <p:sldId id="517" r:id="rId40"/>
    <p:sldId id="518" r:id="rId41"/>
    <p:sldId id="519" r:id="rId42"/>
    <p:sldId id="520" r:id="rId43"/>
    <p:sldId id="523" r:id="rId44"/>
    <p:sldId id="521" r:id="rId45"/>
    <p:sldId id="522" r:id="rId46"/>
    <p:sldId id="524" r:id="rId47"/>
    <p:sldId id="525" r:id="rId48"/>
    <p:sldId id="526" r:id="rId49"/>
    <p:sldId id="532" r:id="rId50"/>
    <p:sldId id="527" r:id="rId51"/>
    <p:sldId id="534" r:id="rId52"/>
    <p:sldId id="535" r:id="rId53"/>
    <p:sldId id="536" r:id="rId54"/>
    <p:sldId id="539" r:id="rId55"/>
    <p:sldId id="537" r:id="rId56"/>
    <p:sldId id="538" r:id="rId57"/>
    <p:sldId id="540" r:id="rId58"/>
    <p:sldId id="528" r:id="rId59"/>
    <p:sldId id="529" r:id="rId60"/>
    <p:sldId id="530" r:id="rId61"/>
    <p:sldId id="531" r:id="rId62"/>
    <p:sldId id="541" r:id="rId63"/>
    <p:sldId id="542" r:id="rId64"/>
    <p:sldId id="543" r:id="rId65"/>
    <p:sldId id="544" r:id="rId66"/>
    <p:sldId id="545" r:id="rId67"/>
    <p:sldId id="546" r:id="rId68"/>
    <p:sldId id="547" r:id="rId69"/>
    <p:sldId id="550" r:id="rId70"/>
    <p:sldId id="548" r:id="rId71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1541" autoAdjust="0"/>
  </p:normalViewPr>
  <p:slideViewPr>
    <p:cSldViewPr>
      <p:cViewPr varScale="1">
        <p:scale>
          <a:sx n="115" d="100"/>
          <a:sy n="115" d="100"/>
        </p:scale>
        <p:origin x="-1530" y="-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046DF-5F27-41F0-8344-AE66E3830427}" type="datetimeFigureOut">
              <a:rPr lang="zh-TW" altLang="en-US" smtClean="0"/>
              <a:t>2019/4/24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A8905-02BE-4F45-992A-D60482F3E6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0059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53D50-DB6A-4D07-924A-D8CF1186EC3A}" type="datetimeFigureOut">
              <a:rPr lang="zh-TW" altLang="en-US" smtClean="0"/>
              <a:t>2019/4/24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D5492-6603-44A9-8883-F2C43DE091F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53D50-DB6A-4D07-924A-D8CF1186EC3A}" type="datetimeFigureOut">
              <a:rPr lang="zh-TW" altLang="en-US" smtClean="0"/>
              <a:t>2019/4/24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D5492-6603-44A9-8883-F2C43DE091F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53D50-DB6A-4D07-924A-D8CF1186EC3A}" type="datetimeFigureOut">
              <a:rPr lang="zh-TW" altLang="en-US" smtClean="0"/>
              <a:t>2019/4/24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D5492-6603-44A9-8883-F2C43DE091F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53D50-DB6A-4D07-924A-D8CF1186EC3A}" type="datetimeFigureOut">
              <a:rPr lang="zh-TW" altLang="en-US" smtClean="0"/>
              <a:t>2019/4/24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D5492-6603-44A9-8883-F2C43DE091F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53D50-DB6A-4D07-924A-D8CF1186EC3A}" type="datetimeFigureOut">
              <a:rPr lang="zh-TW" altLang="en-US" smtClean="0"/>
              <a:t>2019/4/24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D5492-6603-44A9-8883-F2C43DE091F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53D50-DB6A-4D07-924A-D8CF1186EC3A}" type="datetimeFigureOut">
              <a:rPr lang="zh-TW" altLang="en-US" smtClean="0"/>
              <a:t>2019/4/24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D5492-6603-44A9-8883-F2C43DE091F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53D50-DB6A-4D07-924A-D8CF1186EC3A}" type="datetimeFigureOut">
              <a:rPr lang="zh-TW" altLang="en-US" smtClean="0"/>
              <a:t>2019/4/24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D5492-6603-44A9-8883-F2C43DE091F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53D50-DB6A-4D07-924A-D8CF1186EC3A}" type="datetimeFigureOut">
              <a:rPr lang="zh-TW" altLang="en-US" smtClean="0"/>
              <a:t>2019/4/24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D5492-6603-44A9-8883-F2C43DE091F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53D50-DB6A-4D07-924A-D8CF1186EC3A}" type="datetimeFigureOut">
              <a:rPr lang="zh-TW" altLang="en-US" smtClean="0"/>
              <a:t>2019/4/24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D5492-6603-44A9-8883-F2C43DE091F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53D50-DB6A-4D07-924A-D8CF1186EC3A}" type="datetimeFigureOut">
              <a:rPr lang="zh-TW" altLang="en-US" smtClean="0"/>
              <a:t>2019/4/24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FBD5492-6603-44A9-8883-F2C43DE091F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53D50-DB6A-4D07-924A-D8CF1186EC3A}" type="datetimeFigureOut">
              <a:rPr lang="zh-TW" altLang="en-US" smtClean="0"/>
              <a:t>2019/4/24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D5492-6603-44A9-8883-F2C43DE091F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21653D50-DB6A-4D07-924A-D8CF1186EC3A}" type="datetimeFigureOut">
              <a:rPr lang="zh-TW" altLang="en-US" smtClean="0"/>
              <a:t>2019/4/24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6FBD5492-6603-44A9-8883-F2C43DE091F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27584" y="980728"/>
            <a:ext cx="7520940" cy="3600400"/>
          </a:xfrm>
        </p:spPr>
        <p:txBody>
          <a:bodyPr/>
          <a:lstStyle/>
          <a:p>
            <a:pPr algn="ctr"/>
            <a:r>
              <a:rPr lang="en-US" altLang="zh-TW" b="1" dirty="0" smtClean="0"/>
              <a:t>Variance Reduction Technique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Chapter 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9936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44" y="260648"/>
            <a:ext cx="8799834" cy="4673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線接點 2"/>
          <p:cNvCxnSpPr/>
          <p:nvPr/>
        </p:nvCxnSpPr>
        <p:spPr>
          <a:xfrm>
            <a:off x="1547664" y="4293096"/>
            <a:ext cx="4248472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47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40" y="692696"/>
            <a:ext cx="8748464" cy="4107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347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36712"/>
            <a:ext cx="8756457" cy="3655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347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80" y="908719"/>
            <a:ext cx="8820472" cy="370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347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26443"/>
            <a:ext cx="8700274" cy="5691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347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27584" y="980728"/>
            <a:ext cx="7520940" cy="3600400"/>
          </a:xfrm>
        </p:spPr>
        <p:txBody>
          <a:bodyPr/>
          <a:lstStyle/>
          <a:p>
            <a:pPr algn="ctr"/>
            <a:r>
              <a:rPr lang="en-US" altLang="zh-TW" dirty="0" smtClean="0"/>
              <a:t>9.2 Control Variates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1332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6632"/>
            <a:ext cx="8676456" cy="4540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76120"/>
            <a:ext cx="8496944" cy="1240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6165304"/>
            <a:ext cx="8646418" cy="414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線接點 4"/>
          <p:cNvCxnSpPr/>
          <p:nvPr/>
        </p:nvCxnSpPr>
        <p:spPr>
          <a:xfrm>
            <a:off x="3275856" y="6525344"/>
            <a:ext cx="187220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79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84784"/>
            <a:ext cx="8604448" cy="2819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579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0648"/>
            <a:ext cx="8820472" cy="6532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859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99976"/>
            <a:ext cx="8820472" cy="5537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579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323528" y="365760"/>
            <a:ext cx="8020372" cy="548640"/>
          </a:xfrm>
        </p:spPr>
        <p:txBody>
          <a:bodyPr/>
          <a:lstStyle/>
          <a:p>
            <a:r>
              <a:rPr lang="en-US" altLang="zh-TW" dirty="0" smtClean="0"/>
              <a:t>Objective: How to estimate with smaller sample size?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24744"/>
            <a:ext cx="8664333" cy="4037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線接點 4"/>
          <p:cNvCxnSpPr/>
          <p:nvPr/>
        </p:nvCxnSpPr>
        <p:spPr>
          <a:xfrm>
            <a:off x="6228184" y="4797152"/>
            <a:ext cx="2759677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53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0648"/>
            <a:ext cx="8532440" cy="1046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8532440" cy="462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直線接點 3"/>
          <p:cNvCxnSpPr/>
          <p:nvPr/>
        </p:nvCxnSpPr>
        <p:spPr>
          <a:xfrm>
            <a:off x="3203848" y="4293096"/>
            <a:ext cx="4968552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79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2060848"/>
            <a:ext cx="8651161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859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28" y="176633"/>
            <a:ext cx="8656440" cy="6564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579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72816"/>
            <a:ext cx="8676456" cy="258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859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44" y="1484784"/>
            <a:ext cx="8676568" cy="2814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859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52736"/>
            <a:ext cx="8892480" cy="3489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27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8640"/>
            <a:ext cx="8604448" cy="4798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27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8"/>
            <a:ext cx="9036496" cy="290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27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219745"/>
            <a:ext cx="8928555" cy="5585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27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27584" y="980728"/>
            <a:ext cx="7520940" cy="3600400"/>
          </a:xfrm>
        </p:spPr>
        <p:txBody>
          <a:bodyPr/>
          <a:lstStyle/>
          <a:p>
            <a:pPr algn="ctr"/>
            <a:r>
              <a:rPr lang="en-US" altLang="zh-TW" dirty="0" smtClean="0"/>
              <a:t>9.3 Variance Reduction by Conditioning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814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Agenda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822960" y="1100628"/>
            <a:ext cx="7520940" cy="4056564"/>
          </a:xfrm>
        </p:spPr>
        <p:txBody>
          <a:bodyPr>
            <a:normAutofit lnSpcReduction="10000"/>
          </a:bodyPr>
          <a:lstStyle/>
          <a:p>
            <a:pPr marL="0" indent="0"/>
            <a:r>
              <a:rPr lang="en-US" altLang="zh-TW" sz="2400" b="0" dirty="0"/>
              <a:t>9</a:t>
            </a:r>
            <a:r>
              <a:rPr lang="en-US" altLang="zh-TW" sz="2400" b="0" dirty="0" smtClean="0"/>
              <a:t>.1	Antithetic Variables</a:t>
            </a:r>
          </a:p>
          <a:p>
            <a:pPr marL="0" indent="0"/>
            <a:r>
              <a:rPr lang="en-US" altLang="zh-TW" sz="2400" b="0" dirty="0" smtClean="0"/>
              <a:t>9.2	Control Variates</a:t>
            </a:r>
          </a:p>
          <a:p>
            <a:pPr marL="0" indent="0"/>
            <a:r>
              <a:rPr lang="en-US" altLang="zh-TW" sz="2400" b="0" dirty="0" smtClean="0"/>
              <a:t>9.3	Variance Reduction by Conditioning</a:t>
            </a:r>
          </a:p>
          <a:p>
            <a:pPr marL="0" indent="0"/>
            <a:r>
              <a:rPr lang="en-US" altLang="zh-TW" sz="2400" b="0" dirty="0" smtClean="0"/>
              <a:t>9.4	Stratified Sampling</a:t>
            </a:r>
          </a:p>
          <a:p>
            <a:pPr marL="0" indent="0"/>
            <a:r>
              <a:rPr lang="en-US" altLang="zh-TW" sz="2400" b="0" dirty="0" smtClean="0"/>
              <a:t>9.5	Applications of Stratified Sampling</a:t>
            </a:r>
          </a:p>
          <a:p>
            <a:pPr marL="0" indent="0"/>
            <a:r>
              <a:rPr lang="en-US" altLang="zh-TW" sz="2400" b="0" dirty="0" smtClean="0"/>
              <a:t>9.6	Importance Sampling</a:t>
            </a:r>
          </a:p>
          <a:p>
            <a:pPr marL="0" indent="0"/>
            <a:r>
              <a:rPr lang="en-US" altLang="zh-TW" sz="2400" b="0" dirty="0" smtClean="0"/>
              <a:t>9.7	Using Common Random Numbers</a:t>
            </a:r>
          </a:p>
          <a:p>
            <a:pPr marL="0" indent="0"/>
            <a:r>
              <a:rPr lang="en-US" altLang="zh-TW" sz="2400" b="0" dirty="0" smtClean="0">
                <a:solidFill>
                  <a:schemeClr val="bg1">
                    <a:lumMod val="65000"/>
                  </a:schemeClr>
                </a:solidFill>
              </a:rPr>
              <a:t>9.8	Evaluating an Exotic Option</a:t>
            </a:r>
          </a:p>
          <a:p>
            <a:pPr marL="0" indent="0"/>
            <a:r>
              <a:rPr lang="en-US" altLang="zh-TW" sz="2400" b="0" dirty="0" smtClean="0"/>
              <a:t>9.9	Verification on Antithetic Variable Approach</a:t>
            </a:r>
          </a:p>
        </p:txBody>
      </p:sp>
    </p:spTree>
    <p:extLst>
      <p:ext uri="{BB962C8B-B14F-4D97-AF65-F5344CB8AC3E}">
        <p14:creationId xmlns:p14="http://schemas.microsoft.com/office/powerpoint/2010/main" val="404151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92696"/>
            <a:ext cx="8882732" cy="2944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62" y="3650431"/>
            <a:ext cx="8847832" cy="2178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27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01812"/>
            <a:ext cx="8820472" cy="2700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27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96" y="278904"/>
            <a:ext cx="8732686" cy="5690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直線接點 3"/>
          <p:cNvCxnSpPr/>
          <p:nvPr/>
        </p:nvCxnSpPr>
        <p:spPr>
          <a:xfrm>
            <a:off x="2195736" y="5661248"/>
            <a:ext cx="6408712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55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8640"/>
            <a:ext cx="8033153" cy="6376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523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2656"/>
            <a:ext cx="8617101" cy="5261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523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0" y="228476"/>
            <a:ext cx="8788097" cy="626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523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2656"/>
            <a:ext cx="8634634" cy="6131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線接點 2"/>
          <p:cNvCxnSpPr/>
          <p:nvPr/>
        </p:nvCxnSpPr>
        <p:spPr>
          <a:xfrm>
            <a:off x="1763688" y="2852936"/>
            <a:ext cx="2088232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23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29823"/>
            <a:ext cx="7920880" cy="1501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037428"/>
            <a:ext cx="8357803" cy="2399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523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32656"/>
            <a:ext cx="8137101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523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03" y="332656"/>
            <a:ext cx="8606940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523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27584" y="980728"/>
            <a:ext cx="7520940" cy="3600400"/>
          </a:xfrm>
        </p:spPr>
        <p:txBody>
          <a:bodyPr/>
          <a:lstStyle/>
          <a:p>
            <a:pPr algn="ctr"/>
            <a:r>
              <a:rPr lang="en-US" altLang="zh-TW" dirty="0" smtClean="0"/>
              <a:t>9.1 Antithetic Variables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4189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3938"/>
            <a:ext cx="9036496" cy="4439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線接點 2"/>
          <p:cNvCxnSpPr/>
          <p:nvPr/>
        </p:nvCxnSpPr>
        <p:spPr>
          <a:xfrm>
            <a:off x="107504" y="1700808"/>
            <a:ext cx="151216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410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0" y="15917"/>
            <a:ext cx="8893841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645024"/>
            <a:ext cx="8892480" cy="2851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641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28674"/>
            <a:ext cx="8919870" cy="4904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641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27584" y="980728"/>
            <a:ext cx="7520940" cy="3600400"/>
          </a:xfrm>
        </p:spPr>
        <p:txBody>
          <a:bodyPr/>
          <a:lstStyle/>
          <a:p>
            <a:pPr algn="ctr"/>
            <a:r>
              <a:rPr lang="en-US" altLang="zh-TW" dirty="0" smtClean="0"/>
              <a:t>9.4 Stratified Sampling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20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85631"/>
            <a:ext cx="7416824" cy="6590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線接點 2"/>
          <p:cNvCxnSpPr/>
          <p:nvPr/>
        </p:nvCxnSpPr>
        <p:spPr>
          <a:xfrm>
            <a:off x="3419872" y="6597352"/>
            <a:ext cx="1728192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410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27471"/>
            <a:ext cx="6355927" cy="6629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641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68760"/>
            <a:ext cx="8603227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270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63" y="80963"/>
            <a:ext cx="7229475" cy="669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661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26" y="1052736"/>
            <a:ext cx="8136414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19" y="2492896"/>
            <a:ext cx="8452631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3995936" y="1340768"/>
            <a:ext cx="3528392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959541" y="1628800"/>
            <a:ext cx="2892379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2699792" y="1916832"/>
            <a:ext cx="1584176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61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27584" y="980728"/>
            <a:ext cx="7520940" cy="3600400"/>
          </a:xfrm>
        </p:spPr>
        <p:txBody>
          <a:bodyPr/>
          <a:lstStyle/>
          <a:p>
            <a:pPr algn="ctr"/>
            <a:r>
              <a:rPr lang="en-US" altLang="zh-TW" dirty="0"/>
              <a:t>9</a:t>
            </a:r>
            <a:r>
              <a:rPr lang="en-US" altLang="zh-TW" dirty="0" smtClean="0"/>
              <a:t>.5.2. Stratified Sampling Application: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Multi-dim integration of</a:t>
            </a:r>
            <a:br>
              <a:rPr lang="en-US" altLang="zh-TW" dirty="0" smtClean="0"/>
            </a:br>
            <a:r>
              <a:rPr lang="en-US" altLang="zh-TW" dirty="0" smtClean="0"/>
              <a:t>monotone functions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522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60648"/>
            <a:ext cx="8788845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線接點 4"/>
          <p:cNvCxnSpPr/>
          <p:nvPr/>
        </p:nvCxnSpPr>
        <p:spPr>
          <a:xfrm>
            <a:off x="5436096" y="2988818"/>
            <a:ext cx="223224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645024"/>
            <a:ext cx="346710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399" y="3802186"/>
            <a:ext cx="49339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397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548680"/>
            <a:ext cx="8578190" cy="5760640"/>
          </a:xfrm>
          <a:prstGeom prst="rect">
            <a:avLst/>
          </a:prstGeom>
        </p:spPr>
      </p:pic>
      <p:cxnSp>
        <p:nvCxnSpPr>
          <p:cNvPr id="3" name="直線接點 2"/>
          <p:cNvCxnSpPr/>
          <p:nvPr/>
        </p:nvCxnSpPr>
        <p:spPr>
          <a:xfrm>
            <a:off x="5724128" y="3933056"/>
            <a:ext cx="1584176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直線接點 4"/>
          <p:cNvCxnSpPr/>
          <p:nvPr/>
        </p:nvCxnSpPr>
        <p:spPr>
          <a:xfrm>
            <a:off x="755576" y="4509120"/>
            <a:ext cx="619268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61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60648"/>
            <a:ext cx="8711111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55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00" y="218145"/>
            <a:ext cx="8306896" cy="64807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98" y="866216"/>
            <a:ext cx="8215475" cy="347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764704"/>
            <a:ext cx="8425145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11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27584" y="980728"/>
            <a:ext cx="7520940" cy="3600400"/>
          </a:xfrm>
        </p:spPr>
        <p:txBody>
          <a:bodyPr/>
          <a:lstStyle/>
          <a:p>
            <a:pPr algn="ctr"/>
            <a:r>
              <a:rPr lang="en-US" altLang="zh-TW" dirty="0" smtClean="0"/>
              <a:t>9.5.3. Stratified Sampling Application: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Compound Random Vectors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608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32656"/>
            <a:ext cx="8592213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5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88640"/>
            <a:ext cx="8667337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8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27584" y="980728"/>
            <a:ext cx="7520940" cy="3600400"/>
          </a:xfrm>
        </p:spPr>
        <p:txBody>
          <a:bodyPr/>
          <a:lstStyle/>
          <a:p>
            <a:pPr algn="ctr"/>
            <a:r>
              <a:rPr lang="en-US" altLang="zh-TW" dirty="0" smtClean="0"/>
              <a:t>9.6 Importance Sampling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1153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52736"/>
            <a:ext cx="8308693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1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836712"/>
            <a:ext cx="8314786" cy="244827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81" y="3429000"/>
            <a:ext cx="8208912" cy="59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1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620688"/>
            <a:ext cx="8891445" cy="389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817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91" y="267718"/>
            <a:ext cx="8820472" cy="606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線接點 2"/>
          <p:cNvCxnSpPr/>
          <p:nvPr/>
        </p:nvCxnSpPr>
        <p:spPr>
          <a:xfrm>
            <a:off x="176091" y="5085184"/>
            <a:ext cx="8716389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61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04664"/>
            <a:ext cx="8172400" cy="964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61818"/>
            <a:ext cx="8111516" cy="4947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直線接點 3"/>
          <p:cNvCxnSpPr/>
          <p:nvPr/>
        </p:nvCxnSpPr>
        <p:spPr>
          <a:xfrm>
            <a:off x="3131840" y="764704"/>
            <a:ext cx="3096344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>
            <a:off x="5220072" y="5373216"/>
            <a:ext cx="2736304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61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39" y="620688"/>
            <a:ext cx="8236700" cy="5285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682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2088"/>
            <a:ext cx="7655903" cy="641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682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36712"/>
            <a:ext cx="8604448" cy="5038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682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40" y="0"/>
            <a:ext cx="6696744" cy="1093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550" y="1093622"/>
            <a:ext cx="6670611" cy="5679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682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0648"/>
            <a:ext cx="8526738" cy="4549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線接點 2"/>
          <p:cNvCxnSpPr/>
          <p:nvPr/>
        </p:nvCxnSpPr>
        <p:spPr>
          <a:xfrm>
            <a:off x="7230086" y="908720"/>
            <a:ext cx="1548172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82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44196"/>
            <a:ext cx="8542662" cy="5873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線接點 2"/>
          <p:cNvCxnSpPr/>
          <p:nvPr/>
        </p:nvCxnSpPr>
        <p:spPr>
          <a:xfrm>
            <a:off x="3059832" y="1124744"/>
            <a:ext cx="1548172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82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6632"/>
            <a:ext cx="7812360" cy="2368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420888"/>
            <a:ext cx="7704856" cy="2653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682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27584" y="980728"/>
            <a:ext cx="7520940" cy="3600400"/>
          </a:xfrm>
        </p:spPr>
        <p:txBody>
          <a:bodyPr/>
          <a:lstStyle/>
          <a:p>
            <a:pPr algn="ctr"/>
            <a:r>
              <a:rPr lang="en-US" altLang="zh-TW" dirty="0" smtClean="0"/>
              <a:t>9.7 Common Random Numbers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3766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15640"/>
            <a:ext cx="4608512" cy="2836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068960"/>
            <a:ext cx="7901533" cy="1619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859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16832"/>
            <a:ext cx="8460432" cy="1881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線接點 2"/>
          <p:cNvCxnSpPr/>
          <p:nvPr/>
        </p:nvCxnSpPr>
        <p:spPr>
          <a:xfrm>
            <a:off x="3275856" y="2780928"/>
            <a:ext cx="475252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82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06" y="166689"/>
            <a:ext cx="8841497" cy="5566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859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4" y="836712"/>
            <a:ext cx="8937250" cy="5026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859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角度">
  <a:themeElements>
    <a:clrScheme name="角度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角度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角度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1501</TotalTime>
  <Words>48</Words>
  <Application>Microsoft Office PowerPoint</Application>
  <PresentationFormat>如螢幕大小 (4:3)</PresentationFormat>
  <Paragraphs>20</Paragraphs>
  <Slides>70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70</vt:i4>
      </vt:variant>
    </vt:vector>
  </HeadingPairs>
  <TitlesOfParts>
    <vt:vector size="71" baseType="lpstr">
      <vt:lpstr>角度</vt:lpstr>
      <vt:lpstr>Variance Reduction Technique  Chapter 9</vt:lpstr>
      <vt:lpstr>Objective: How to estimate with smaller sample size?</vt:lpstr>
      <vt:lpstr>Agenda</vt:lpstr>
      <vt:lpstr>9.1 Antithetic Variables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9.2 Control Variates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9.3 Variance Reduction by Conditioning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9.4 Stratified Sampling</vt:lpstr>
      <vt:lpstr>PowerPoint 簡報</vt:lpstr>
      <vt:lpstr>PowerPoint 簡報</vt:lpstr>
      <vt:lpstr>PowerPoint 簡報</vt:lpstr>
      <vt:lpstr>PowerPoint 簡報</vt:lpstr>
      <vt:lpstr>PowerPoint 簡報</vt:lpstr>
      <vt:lpstr>9.5.2. Stratified Sampling Application:  Multi-dim integration of monotone functions</vt:lpstr>
      <vt:lpstr>PowerPoint 簡報</vt:lpstr>
      <vt:lpstr>PowerPoint 簡報</vt:lpstr>
      <vt:lpstr>PowerPoint 簡報</vt:lpstr>
      <vt:lpstr>PowerPoint 簡報</vt:lpstr>
      <vt:lpstr>9.5.3. Stratified Sampling Application:  Compound Random Vectors</vt:lpstr>
      <vt:lpstr>PowerPoint 簡報</vt:lpstr>
      <vt:lpstr>PowerPoint 簡報</vt:lpstr>
      <vt:lpstr>9.6 Importance Sampling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9.7 Common Random Numbers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281</cp:revision>
  <dcterms:created xsi:type="dcterms:W3CDTF">2016-09-02T07:26:20Z</dcterms:created>
  <dcterms:modified xsi:type="dcterms:W3CDTF">2019-04-24T04:30:01Z</dcterms:modified>
</cp:coreProperties>
</file>